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</p:sldIdLst>
  <p:sldSz cy="6858000" cx="12192000"/>
  <p:notesSz cx="6858000" cy="9144000"/>
  <p:embeddedFontLst>
    <p:embeddedFont>
      <p:font typeface="Comfortaa"/>
      <p:regular r:id="rId28"/>
      <p:bold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7BB01997-2140-45F1-B154-868693ABB9AE}">
  <a:tblStyle styleId="{7BB01997-2140-45F1-B154-868693ABB9A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font" Target="fonts/Comfortaa-regular.fntdata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Comfortaa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498bd519ef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AU"/>
              <a:t>The Why: </a:t>
            </a:r>
            <a:endParaRPr/>
          </a:p>
        </p:txBody>
      </p:sp>
      <p:sp>
        <p:nvSpPr>
          <p:cNvPr id="155" name="Google Shape;155;g498bd519ef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498bd519ef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AU"/>
              <a:t>The Why: Voice, Choice and Collaboration - working together</a:t>
            </a:r>
            <a:endParaRPr/>
          </a:p>
        </p:txBody>
      </p:sp>
      <p:sp>
        <p:nvSpPr>
          <p:cNvPr id="163" name="Google Shape;163;g498bd519ef_0_1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49997fe3b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AU"/>
              <a:t>The Why: Voice, Choice and Collaboration - working together</a:t>
            </a:r>
            <a:endParaRPr/>
          </a:p>
        </p:txBody>
      </p:sp>
      <p:sp>
        <p:nvSpPr>
          <p:cNvPr id="172" name="Google Shape;172;g49997fe3bb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4848d5b176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g4848d5b176_1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4848d5b176_1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Google Shape;226;g4848d5b176_1_1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AU"/>
              <a:t>Discuss: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AU"/>
              <a:t>How many days will you allocate to this? How will the day look? Eg Half day with University partner, CSO, Half day as a teaching team…?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AU"/>
              <a:t>Where will the days come from?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AU"/>
              <a:t>Exemplars</a:t>
            </a:r>
            <a:r>
              <a:rPr lang="en-AU"/>
              <a:t> of output to show.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AU"/>
              <a:t>Accountability????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AU"/>
              <a:t>Website..Case Studies.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7" name="Google Shape;257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AU"/>
              <a:t>The Why: </a:t>
            </a:r>
            <a:endParaRPr/>
          </a:p>
        </p:txBody>
      </p:sp>
      <p:sp>
        <p:nvSpPr>
          <p:cNvPr id="147" name="Google Shape;147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png"/><Relationship Id="rId4" Type="http://schemas.openxmlformats.org/officeDocument/2006/relationships/image" Target="../media/image2.png"/><Relationship Id="rId5" Type="http://schemas.openxmlformats.org/officeDocument/2006/relationships/image" Target="../media/image3.jpg"/><Relationship Id="rId6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Relationship Id="rId4" Type="http://schemas.openxmlformats.org/officeDocument/2006/relationships/image" Target="../media/image1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Relationship Id="rId4" Type="http://schemas.openxmlformats.org/officeDocument/2006/relationships/image" Target="../media/image1.jpg"/><Relationship Id="rId5" Type="http://schemas.openxmlformats.org/officeDocument/2006/relationships/image" Target="../media/image1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Relationship Id="rId4" Type="http://schemas.openxmlformats.org/officeDocument/2006/relationships/image" Target="../media/image1.jpg"/><Relationship Id="rId5" Type="http://schemas.openxmlformats.org/officeDocument/2006/relationships/image" Target="../media/image1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5.jp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5" Type="http://schemas.openxmlformats.org/officeDocument/2006/relationships/image" Target="../media/image1.jpg"/><Relationship Id="rId6" Type="http://schemas.openxmlformats.org/officeDocument/2006/relationships/image" Target="../media/image2.png"/><Relationship Id="rId7" Type="http://schemas.openxmlformats.org/officeDocument/2006/relationships/image" Target="../media/image16.jpg"/><Relationship Id="rId8" Type="http://schemas.openxmlformats.org/officeDocument/2006/relationships/image" Target="../media/image12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Relationship Id="rId4" Type="http://schemas.openxmlformats.org/officeDocument/2006/relationships/image" Target="../media/image1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png"/><Relationship Id="rId4" Type="http://schemas.openxmlformats.org/officeDocument/2006/relationships/image" Target="../media/image1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.png"/><Relationship Id="rId4" Type="http://schemas.openxmlformats.org/officeDocument/2006/relationships/image" Target="../media/image1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3.png"/><Relationship Id="rId4" Type="http://schemas.openxmlformats.org/officeDocument/2006/relationships/image" Target="../media/image5.png"/><Relationship Id="rId5" Type="http://schemas.openxmlformats.org/officeDocument/2006/relationships/image" Target="../media/image1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5.png"/><Relationship Id="rId4" Type="http://schemas.openxmlformats.org/officeDocument/2006/relationships/image" Target="../media/image1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5.png"/><Relationship Id="rId4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5.png"/><Relationship Id="rId4" Type="http://schemas.openxmlformats.org/officeDocument/2006/relationships/image" Target="../media/image1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5.png"/><Relationship Id="rId4" Type="http://schemas.openxmlformats.org/officeDocument/2006/relationships/image" Target="../media/image1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5.png"/><Relationship Id="rId4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jpg"/><Relationship Id="rId4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Relationship Id="rId4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g"/><Relationship Id="rId4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Relationship Id="rId4" Type="http://schemas.openxmlformats.org/officeDocument/2006/relationships/image" Target="../media/image1.jpg"/><Relationship Id="rId5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lh5.googleusercontent.com/EJqkzm3FyckSKHTPY239ZuAjBcSpPHm9wRtZZnXKD8eLxMVpxXBvDLFE5AJ3nHEd_2uLb2mAxUHYh5ZvCB5mudUSjmlspepnKQfsgnnNJXhvJ6wahLqifntdiCVJzIEBUVcyKxkL" id="84" name="Google Shape;8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14164" y="5294628"/>
            <a:ext cx="951331" cy="1437413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3"/>
          <p:cNvSpPr txBox="1"/>
          <p:nvPr>
            <p:ph type="ctrTitle"/>
          </p:nvPr>
        </p:nvSpPr>
        <p:spPr>
          <a:xfrm>
            <a:off x="3866146" y="1122363"/>
            <a:ext cx="7267075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en-AU" sz="5400"/>
              <a:t>Action Research for Learning</a:t>
            </a:r>
            <a:br>
              <a:rPr lang="en-AU" sz="5400"/>
            </a:br>
            <a:r>
              <a:rPr lang="en-AU" sz="5400"/>
              <a:t>Innovative Learning Environments</a:t>
            </a:r>
            <a:endParaRPr sz="5400"/>
          </a:p>
        </p:txBody>
      </p:sp>
      <p:sp>
        <p:nvSpPr>
          <p:cNvPr id="86" name="Google Shape;86;p13"/>
          <p:cNvSpPr txBox="1"/>
          <p:nvPr>
            <p:ph idx="1" type="subTitle"/>
          </p:nvPr>
        </p:nvSpPr>
        <p:spPr>
          <a:xfrm>
            <a:off x="4039735" y="4675334"/>
            <a:ext cx="7170821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AU"/>
              <a:t>Catholic Schools Office Lismore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AU"/>
              <a:t>Southern Cross University</a:t>
            </a:r>
            <a:endParaRPr/>
          </a:p>
        </p:txBody>
      </p:sp>
      <p:pic>
        <p:nvPicPr>
          <p:cNvPr id="87" name="Google Shape;87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80963"/>
            <a:ext cx="411707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 result for southern cross university logo" id="88" name="Google Shape;88;p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047733" y="5729925"/>
            <a:ext cx="2429712" cy="776518"/>
          </a:xfrm>
          <a:prstGeom prst="rect">
            <a:avLst/>
          </a:prstGeom>
          <a:noFill/>
          <a:ln>
            <a:noFill/>
          </a:ln>
        </p:spPr>
      </p:pic>
      <p:sp>
        <p:nvSpPr>
          <p:cNvPr descr="http://intranet.lism.catholic.edu.au/learning/Files/Icons/InhouseInquiry/Inhouse%20Inquiry%20200%20x%20200px.jpg/?download=true&amp;id=13903" id="89" name="Google Shape;89;p13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0" name="Google Shape;90;p1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100617" y="3502308"/>
            <a:ext cx="1049055" cy="10490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2"/>
          <p:cNvSpPr txBox="1"/>
          <p:nvPr>
            <p:ph type="title"/>
          </p:nvPr>
        </p:nvSpPr>
        <p:spPr>
          <a:xfrm>
            <a:off x="838200" y="365125"/>
            <a:ext cx="10515600" cy="2205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508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sz="28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AU"/>
              <a:t>Pedagogy and Innovative Learning Environments</a:t>
            </a:r>
            <a:endParaRPr/>
          </a:p>
        </p:txBody>
      </p:sp>
      <p:sp>
        <p:nvSpPr>
          <p:cNvPr id="158" name="Google Shape;158;p22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AU"/>
              <a:t>Start with the learning needs of the student - this data tells us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AU"/>
              <a:t>the </a:t>
            </a:r>
            <a:r>
              <a:rPr b="1" i="1" lang="en-AU"/>
              <a:t>why </a:t>
            </a:r>
            <a:endParaRPr b="1" i="1"/>
          </a:p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b="1" i="1"/>
          </a:p>
          <a:p>
            <a:pPr indent="0" lvl="0" marL="1778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i="1" lang="en-AU"/>
              <a:t>K</a:t>
            </a:r>
            <a:r>
              <a:rPr i="1" lang="en-AU"/>
              <a:t>nowledge, skills, understandings and dispositions to thrive in</a:t>
            </a:r>
            <a:endParaRPr i="1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i="1" lang="en-AU"/>
              <a:t>  a complex world</a:t>
            </a:r>
            <a:endParaRPr i="1"/>
          </a:p>
        </p:txBody>
      </p:sp>
      <p:pic>
        <p:nvPicPr>
          <p:cNvPr id="159" name="Google Shape;159;p22"/>
          <p:cNvPicPr preferRelativeResize="0"/>
          <p:nvPr/>
        </p:nvPicPr>
        <p:blipFill rotWithShape="1">
          <a:blip r:embed="rId3">
            <a:alphaModFix/>
          </a:blip>
          <a:srcRect b="27614" l="0" r="0" t="0"/>
          <a:stretch/>
        </p:blipFill>
        <p:spPr>
          <a:xfrm>
            <a:off x="10053254" y="1953294"/>
            <a:ext cx="4117070" cy="4964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93" y="6007936"/>
            <a:ext cx="764308" cy="7643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3"/>
          <p:cNvSpPr txBox="1"/>
          <p:nvPr>
            <p:ph type="title"/>
          </p:nvPr>
        </p:nvSpPr>
        <p:spPr>
          <a:xfrm>
            <a:off x="212975" y="258738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508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sz="2800"/>
          </a:p>
          <a:p>
            <a:pPr indent="-508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lang="en-AU" sz="2800"/>
              <a:t>Student centred learning &amp; teaching</a:t>
            </a:r>
            <a:endParaRPr b="1" sz="28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166" name="Google Shape;166;p23"/>
          <p:cNvPicPr preferRelativeResize="0"/>
          <p:nvPr/>
        </p:nvPicPr>
        <p:blipFill rotWithShape="1">
          <a:blip r:embed="rId3">
            <a:alphaModFix/>
          </a:blip>
          <a:srcRect b="27614" l="0" r="0" t="0"/>
          <a:stretch/>
        </p:blipFill>
        <p:spPr>
          <a:xfrm>
            <a:off x="10053254" y="1953294"/>
            <a:ext cx="4117070" cy="4964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93" y="6007936"/>
            <a:ext cx="764308" cy="7643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23"/>
          <p:cNvPicPr preferRelativeResize="0"/>
          <p:nvPr/>
        </p:nvPicPr>
        <p:blipFill>
          <a:blip r:embed="rId5">
            <a:alphaModFix amt="52999"/>
          </a:blip>
          <a:stretch>
            <a:fillRect/>
          </a:stretch>
        </p:blipFill>
        <p:spPr>
          <a:xfrm>
            <a:off x="5998425" y="365125"/>
            <a:ext cx="5880951" cy="1112811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23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AU"/>
              <a:t>What examples of pedagogy demonstrate this ?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i="1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4"/>
          <p:cNvSpPr txBox="1"/>
          <p:nvPr>
            <p:ph type="title"/>
          </p:nvPr>
        </p:nvSpPr>
        <p:spPr>
          <a:xfrm>
            <a:off x="212975" y="258738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508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sz="2800"/>
          </a:p>
          <a:p>
            <a:pPr indent="-508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lang="en-AU" sz="2800"/>
              <a:t>Student centred learning &amp; teaching</a:t>
            </a:r>
            <a:endParaRPr b="1" sz="28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175" name="Google Shape;175;p24"/>
          <p:cNvPicPr preferRelativeResize="0"/>
          <p:nvPr/>
        </p:nvPicPr>
        <p:blipFill rotWithShape="1">
          <a:blip r:embed="rId3">
            <a:alphaModFix/>
          </a:blip>
          <a:srcRect b="27614" l="0" r="0" t="0"/>
          <a:stretch/>
        </p:blipFill>
        <p:spPr>
          <a:xfrm>
            <a:off x="10053254" y="1953294"/>
            <a:ext cx="4117070" cy="4964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93" y="6007936"/>
            <a:ext cx="764308" cy="7643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24"/>
          <p:cNvPicPr preferRelativeResize="0"/>
          <p:nvPr/>
        </p:nvPicPr>
        <p:blipFill>
          <a:blip r:embed="rId5">
            <a:alphaModFix amt="52999"/>
          </a:blip>
          <a:stretch>
            <a:fillRect/>
          </a:stretch>
        </p:blipFill>
        <p:spPr>
          <a:xfrm>
            <a:off x="5998425" y="365125"/>
            <a:ext cx="5880951" cy="111281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78" name="Google Shape;178;p24"/>
          <p:cNvGraphicFramePr/>
          <p:nvPr/>
        </p:nvGraphicFramePr>
        <p:xfrm>
          <a:off x="73900" y="1690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{7BB01997-2140-45F1-B154-868693ABB9AE}</a:tableStyleId>
              </a:tblPr>
              <a:tblGrid>
                <a:gridCol w="5792850"/>
                <a:gridCol w="6325250"/>
              </a:tblGrid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-50800" lvl="0" marL="2286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AU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Formative assessment</a:t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-50800" lvl="0" marL="2286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AU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Personalised learning</a:t>
                      </a:r>
                      <a:endParaRPr sz="24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-50800" lvl="0" marL="2286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AU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Inquiry project based learning</a:t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-50800" lvl="0" marL="2286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AU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Professional learning in the learning space</a:t>
                      </a:r>
                      <a:endParaRPr sz="24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-50800" lvl="0" marL="2286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AU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Explicit instruction and one-on-one learning</a:t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-50800" lvl="0" marL="2286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AU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Active learning and positive relationships</a:t>
                      </a:r>
                      <a:endParaRPr sz="24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-50800" lvl="0" marL="2286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AU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Focus on higher order thinking and students as researchers</a:t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-50800" lvl="0" marL="2286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AU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Integrated curriculum and student</a:t>
                      </a:r>
                      <a:endParaRPr sz="24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-50800" lvl="0" marL="2286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AU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presentation</a:t>
                      </a:r>
                      <a:endParaRPr sz="2400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-50800" lvl="0" marL="2286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AU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Routine creative use and application of Digital Technologies</a:t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-50800" lvl="0" marL="2286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AU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Immersion and rotation in diverse learning activities</a:t>
                      </a:r>
                      <a:endParaRPr sz="24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-50800" lvl="0" marL="2286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AU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Constructivist learning</a:t>
                      </a:r>
                      <a:endParaRPr sz="24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-50800" lvl="0" marL="2286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AU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Strong and practical team work</a:t>
                      </a:r>
                      <a:endParaRPr sz="24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-50800" lvl="0" marL="2286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AU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Scaffolded learning</a:t>
                      </a:r>
                      <a:endParaRPr sz="24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-50800" lvl="0" marL="2286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age result for st joseph's south murwillumbah" id="183" name="Google Shape;183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09064" y="3658986"/>
            <a:ext cx="2348753" cy="2073993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2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AU"/>
              <a:t>Who are we…? What is our story?</a:t>
            </a:r>
            <a:endParaRPr/>
          </a:p>
        </p:txBody>
      </p:sp>
      <p:pic>
        <p:nvPicPr>
          <p:cNvPr id="185" name="Google Shape;185;p25"/>
          <p:cNvPicPr preferRelativeResize="0"/>
          <p:nvPr/>
        </p:nvPicPr>
        <p:blipFill rotWithShape="1">
          <a:blip r:embed="rId4">
            <a:alphaModFix/>
          </a:blip>
          <a:srcRect b="27612" l="0" r="0" t="0"/>
          <a:stretch/>
        </p:blipFill>
        <p:spPr>
          <a:xfrm>
            <a:off x="10053254" y="1953294"/>
            <a:ext cx="4117070" cy="49642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2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3893" y="6007936"/>
            <a:ext cx="764308" cy="7643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25"/>
          <p:cNvPicPr preferRelativeResize="0"/>
          <p:nvPr/>
        </p:nvPicPr>
        <p:blipFill rotWithShape="1">
          <a:blip r:embed="rId6">
            <a:alphaModFix/>
          </a:blip>
          <a:srcRect b="26866" l="0" r="0" t="0"/>
          <a:stretch/>
        </p:blipFill>
        <p:spPr>
          <a:xfrm>
            <a:off x="3713054" y="1461904"/>
            <a:ext cx="4117070" cy="501547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 result for st anthony's kingscliff logo" id="188" name="Google Shape;188;p25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77927" y="3923228"/>
            <a:ext cx="2781300" cy="180975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 result for st francis xavier woolgoolga logo" id="189" name="Google Shape;189;p25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7909064" y="1461904"/>
            <a:ext cx="2197082" cy="219708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 result for catholic primary school macksville logo" id="190" name="Google Shape;190;p25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327928" y="1833026"/>
            <a:ext cx="3687125" cy="12240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6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AU"/>
              <a:t>Who are we…? What is our story?</a:t>
            </a:r>
            <a:endParaRPr/>
          </a:p>
        </p:txBody>
      </p:sp>
      <p:pic>
        <p:nvPicPr>
          <p:cNvPr id="196" name="Google Shape;196;p26"/>
          <p:cNvPicPr preferRelativeResize="0"/>
          <p:nvPr/>
        </p:nvPicPr>
        <p:blipFill rotWithShape="1">
          <a:blip r:embed="rId3">
            <a:alphaModFix/>
          </a:blip>
          <a:srcRect b="27614" l="0" r="0" t="0"/>
          <a:stretch/>
        </p:blipFill>
        <p:spPr>
          <a:xfrm>
            <a:off x="10053254" y="1953294"/>
            <a:ext cx="4117070" cy="4964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93" y="6007936"/>
            <a:ext cx="764308" cy="764308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26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AU"/>
              <a:t>Inspiration for change…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AU"/>
              <a:t>The journey…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AU"/>
              <a:t>Where are we now...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AU"/>
              <a:t>What is our starting place?</a:t>
            </a:r>
            <a:endParaRPr/>
          </a:p>
        </p:txBody>
      </p:sp>
      <p:sp>
        <p:nvSpPr>
          <p:cNvPr id="204" name="Google Shape;204;p2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  <p:pic>
        <p:nvPicPr>
          <p:cNvPr id="205" name="Google Shape;205;p27"/>
          <p:cNvPicPr preferRelativeResize="0"/>
          <p:nvPr/>
        </p:nvPicPr>
        <p:blipFill rotWithShape="1">
          <a:blip r:embed="rId3">
            <a:alphaModFix/>
          </a:blip>
          <a:srcRect b="27612" l="0" r="0" t="0"/>
          <a:stretch/>
        </p:blipFill>
        <p:spPr>
          <a:xfrm>
            <a:off x="10053254" y="1953294"/>
            <a:ext cx="4117070" cy="49642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93" y="6007936"/>
            <a:ext cx="764308" cy="7643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AU"/>
              <a:t>Foundations to quality Action Research</a:t>
            </a:r>
            <a:endParaRPr/>
          </a:p>
        </p:txBody>
      </p:sp>
      <p:sp>
        <p:nvSpPr>
          <p:cNvPr id="212" name="Google Shape;212;p2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  <p:pic>
        <p:nvPicPr>
          <p:cNvPr id="213" name="Google Shape;213;p28"/>
          <p:cNvPicPr preferRelativeResize="0"/>
          <p:nvPr/>
        </p:nvPicPr>
        <p:blipFill rotWithShape="1">
          <a:blip r:embed="rId3">
            <a:alphaModFix/>
          </a:blip>
          <a:srcRect b="27612" l="0" r="0" t="0"/>
          <a:stretch/>
        </p:blipFill>
        <p:spPr>
          <a:xfrm>
            <a:off x="10053254" y="1953294"/>
            <a:ext cx="4117070" cy="49642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p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93" y="6007936"/>
            <a:ext cx="764308" cy="7643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Google Shape;219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12375" y="1690700"/>
            <a:ext cx="4797350" cy="3895400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2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AU"/>
              <a:t>Worked example using the Timperley model</a:t>
            </a:r>
            <a:endParaRPr/>
          </a:p>
        </p:txBody>
      </p:sp>
      <p:sp>
        <p:nvSpPr>
          <p:cNvPr id="221" name="Google Shape;221;p29"/>
          <p:cNvSpPr txBox="1"/>
          <p:nvPr>
            <p:ph idx="1" type="body"/>
          </p:nvPr>
        </p:nvSpPr>
        <p:spPr>
          <a:xfrm>
            <a:off x="444675" y="1690700"/>
            <a:ext cx="5267700" cy="435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AU" sz="3600">
                <a:solidFill>
                  <a:srgbClr val="3C78D8"/>
                </a:solidFill>
                <a:latin typeface="Comfortaa"/>
                <a:ea typeface="Comfortaa"/>
                <a:cs typeface="Comfortaa"/>
                <a:sym typeface="Comfortaa"/>
              </a:rPr>
              <a:t>How do we cater for all learners in an Innovative Learning Environment using the Co-Teaching cycle?</a:t>
            </a:r>
            <a:endParaRPr b="1" sz="3600">
              <a:solidFill>
                <a:srgbClr val="3C78D8"/>
              </a:solidFill>
            </a:endParaRPr>
          </a:p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b="1"/>
          </a:p>
        </p:txBody>
      </p:sp>
      <p:pic>
        <p:nvPicPr>
          <p:cNvPr id="222" name="Google Shape;222;p29"/>
          <p:cNvPicPr preferRelativeResize="0"/>
          <p:nvPr/>
        </p:nvPicPr>
        <p:blipFill rotWithShape="1">
          <a:blip r:embed="rId4">
            <a:alphaModFix/>
          </a:blip>
          <a:srcRect b="27612" l="0" r="0" t="0"/>
          <a:stretch/>
        </p:blipFill>
        <p:spPr>
          <a:xfrm>
            <a:off x="10053254" y="1953294"/>
            <a:ext cx="4117070" cy="49642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2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3893" y="6007936"/>
            <a:ext cx="764308" cy="7643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" name="Google Shape;228;p30"/>
          <p:cNvPicPr preferRelativeResize="0"/>
          <p:nvPr/>
        </p:nvPicPr>
        <p:blipFill rotWithShape="1">
          <a:blip r:embed="rId3">
            <a:alphaModFix/>
          </a:blip>
          <a:srcRect b="27614" l="0" r="0" t="0"/>
          <a:stretch/>
        </p:blipFill>
        <p:spPr>
          <a:xfrm>
            <a:off x="10053254" y="1953294"/>
            <a:ext cx="4117070" cy="4964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Google Shape;229;p3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93" y="6007936"/>
            <a:ext cx="764308" cy="764308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30"/>
          <p:cNvSpPr txBox="1"/>
          <p:nvPr>
            <p:ph idx="1" type="body"/>
          </p:nvPr>
        </p:nvSpPr>
        <p:spPr>
          <a:xfrm>
            <a:off x="376425" y="177000"/>
            <a:ext cx="9782400" cy="45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 sz="24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b="1" lang="en-AU" sz="3600"/>
              <a:t>Scanning: </a:t>
            </a:r>
            <a:r>
              <a:rPr lang="en-AU" sz="3000">
                <a:solidFill>
                  <a:srgbClr val="F1C232"/>
                </a:solidFill>
              </a:rPr>
              <a:t>What’s going on for learners?</a:t>
            </a:r>
            <a:endParaRPr sz="3000">
              <a:solidFill>
                <a:srgbClr val="F1C23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b="1" lang="en-AU" sz="3600"/>
              <a:t>Focusing: </a:t>
            </a:r>
            <a:r>
              <a:rPr lang="en-AU" sz="3000">
                <a:solidFill>
                  <a:srgbClr val="1155CC"/>
                </a:solidFill>
              </a:rPr>
              <a:t>Where will concentrating our energies make the most difference?</a:t>
            </a:r>
            <a:endParaRPr sz="3000">
              <a:solidFill>
                <a:srgbClr val="1155CC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b="1" lang="en-AU" sz="3600"/>
              <a:t>Developing a hunch: </a:t>
            </a:r>
            <a:r>
              <a:rPr lang="en-AU" sz="3000">
                <a:solidFill>
                  <a:schemeClr val="accent6"/>
                </a:solidFill>
              </a:rPr>
              <a:t>How are WE contributing to the situation?</a:t>
            </a:r>
            <a:endParaRPr sz="3000">
              <a:solidFill>
                <a:schemeClr val="accent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b="1" lang="en-AU" sz="3600"/>
              <a:t>New Learning: </a:t>
            </a:r>
            <a:r>
              <a:rPr lang="en-AU" sz="3000">
                <a:solidFill>
                  <a:srgbClr val="CC0000"/>
                </a:solidFill>
              </a:rPr>
              <a:t>How and where will we learn more about what we do?</a:t>
            </a:r>
            <a:endParaRPr sz="3000">
              <a:solidFill>
                <a:srgbClr val="CC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b="1" lang="en-AU" sz="3600"/>
              <a:t>Taking Action:</a:t>
            </a:r>
            <a:r>
              <a:rPr lang="en-AU" sz="3000"/>
              <a:t> </a:t>
            </a:r>
            <a:r>
              <a:rPr lang="en-AU" sz="3000">
                <a:solidFill>
                  <a:srgbClr val="FF9900"/>
                </a:solidFill>
              </a:rPr>
              <a:t>What can we do differently to make enough of a difference?</a:t>
            </a:r>
            <a:endParaRPr sz="3000">
              <a:solidFill>
                <a:srgbClr val="FF99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AU" sz="3600"/>
              <a:t>Checking:</a:t>
            </a:r>
            <a:r>
              <a:rPr lang="en-AU" sz="4400"/>
              <a:t> </a:t>
            </a:r>
            <a:r>
              <a:rPr lang="en-AU" sz="3000">
                <a:solidFill>
                  <a:srgbClr val="A64D79"/>
                </a:solidFill>
              </a:rPr>
              <a:t>Have we made ‘enough’ of a difference?</a:t>
            </a:r>
            <a:endParaRPr sz="3000">
              <a:solidFill>
                <a:srgbClr val="A64D79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AU"/>
              <a:t>Framing a good question</a:t>
            </a:r>
            <a:endParaRPr/>
          </a:p>
        </p:txBody>
      </p:sp>
      <p:sp>
        <p:nvSpPr>
          <p:cNvPr id="236" name="Google Shape;236;p3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  <p:pic>
        <p:nvPicPr>
          <p:cNvPr id="237" name="Google Shape;237;p31"/>
          <p:cNvPicPr preferRelativeResize="0"/>
          <p:nvPr/>
        </p:nvPicPr>
        <p:blipFill rotWithShape="1">
          <a:blip r:embed="rId3">
            <a:alphaModFix/>
          </a:blip>
          <a:srcRect b="27612" l="0" r="0" t="0"/>
          <a:stretch/>
        </p:blipFill>
        <p:spPr>
          <a:xfrm>
            <a:off x="10053254" y="1953294"/>
            <a:ext cx="4117070" cy="49642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3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93" y="6007936"/>
            <a:ext cx="764308" cy="7643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400"/>
              <a:buFont typeface="Calibri"/>
              <a:buNone/>
            </a:pPr>
            <a:r>
              <a:rPr lang="en-AU">
                <a:solidFill>
                  <a:srgbClr val="C00000"/>
                </a:solidFill>
              </a:rPr>
              <a:t>Acknowledgment of Country</a:t>
            </a:r>
            <a:endParaRPr>
              <a:solidFill>
                <a:srgbClr val="C00000"/>
              </a:solidFill>
            </a:endParaRPr>
          </a:p>
        </p:txBody>
      </p:sp>
      <p:sp>
        <p:nvSpPr>
          <p:cNvPr id="96" name="Google Shape;96;p14"/>
          <p:cNvSpPr txBox="1"/>
          <p:nvPr>
            <p:ph idx="1" type="body"/>
          </p:nvPr>
        </p:nvSpPr>
        <p:spPr>
          <a:xfrm>
            <a:off x="3160294" y="1825625"/>
            <a:ext cx="7162801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b="1" lang="en-AU" sz="2590"/>
              <a:t>As we gather in this place, let us acknowledge the traditional Custodians.</a:t>
            </a:r>
            <a:endParaRPr b="0" sz="2590"/>
          </a:p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b="1" lang="en-AU" sz="2590"/>
              <a:t>We acknowledge the continued deep spiritual attachment and relationship of Aboriginal and Torres Strait Islander peoples to this country. </a:t>
            </a:r>
            <a:endParaRPr b="0" sz="2590"/>
          </a:p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b="1" lang="en-AU" sz="2590"/>
              <a:t>On this land Aboriginal people have performed age old ceremonies, celebrations, initiations and renewals. </a:t>
            </a:r>
            <a:endParaRPr b="1" sz="2590"/>
          </a:p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b="1" lang="en-AU" sz="2590"/>
              <a:t>We acknowledge their living culture and unique role in the life of this beautiful country and pay our respect to Aboriginal Elders past, present and emerging. </a:t>
            </a:r>
            <a:br>
              <a:rPr lang="en-AU" sz="2590"/>
            </a:br>
            <a:endParaRPr sz="2590"/>
          </a:p>
        </p:txBody>
      </p:sp>
      <p:pic>
        <p:nvPicPr>
          <p:cNvPr id="97" name="Google Shape;97;p14"/>
          <p:cNvPicPr preferRelativeResize="0"/>
          <p:nvPr/>
        </p:nvPicPr>
        <p:blipFill rotWithShape="1">
          <a:blip r:embed="rId3">
            <a:alphaModFix/>
          </a:blip>
          <a:srcRect b="27612" l="0" r="0" t="0"/>
          <a:stretch/>
        </p:blipFill>
        <p:spPr>
          <a:xfrm>
            <a:off x="10053254" y="1953294"/>
            <a:ext cx="4117070" cy="496427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s://lh4.googleusercontent.com/c2pcVzvQBOptz6FA8mH7LjYDf1hVpYwh9fpGBzkyh_d3AFVriFQgg4JlvMhwkXImmPvYufyH2aMqmm9N0BXjpEtpo77tiUrftKx4oV_ot21m9JxrCp5cGcx6V_xhczCnkSZ4wIDldhg" id="98" name="Google Shape;98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7659" y="1825625"/>
            <a:ext cx="2972635" cy="38331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3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AU"/>
              <a:t>Collaborative Session</a:t>
            </a:r>
            <a:endParaRPr/>
          </a:p>
        </p:txBody>
      </p:sp>
      <p:sp>
        <p:nvSpPr>
          <p:cNvPr id="244" name="Google Shape;244;p3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19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000"/>
              <a:buChar char="•"/>
            </a:pPr>
            <a:r>
              <a:rPr lang="en-AU" sz="3000"/>
              <a:t>Planning for 2019 - process, timing, days required</a:t>
            </a:r>
            <a:endParaRPr sz="3000"/>
          </a:p>
          <a:p>
            <a:pPr indent="-419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000"/>
              <a:buChar char="•"/>
            </a:pPr>
            <a:r>
              <a:rPr lang="en-AU" sz="3000"/>
              <a:t>University partner/CSO support</a:t>
            </a:r>
            <a:endParaRPr sz="3000"/>
          </a:p>
          <a:p>
            <a:pPr indent="-419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000"/>
              <a:buChar char="•"/>
            </a:pPr>
            <a:r>
              <a:rPr lang="en-AU" sz="3000"/>
              <a:t>Community engagement</a:t>
            </a:r>
            <a:endParaRPr sz="3000"/>
          </a:p>
          <a:p>
            <a:pPr indent="-419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000"/>
              <a:buChar char="•"/>
            </a:pPr>
            <a:r>
              <a:rPr lang="en-AU" sz="3000"/>
              <a:t>Output</a:t>
            </a:r>
            <a:endParaRPr sz="3000"/>
          </a:p>
          <a:p>
            <a:pPr indent="-419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000"/>
              <a:buChar char="•"/>
            </a:pPr>
            <a:r>
              <a:rPr lang="en-AU" sz="3000"/>
              <a:t>Website and Case Studies</a:t>
            </a:r>
            <a:endParaRPr sz="3000"/>
          </a:p>
        </p:txBody>
      </p:sp>
      <p:pic>
        <p:nvPicPr>
          <p:cNvPr id="245" name="Google Shape;245;p32"/>
          <p:cNvPicPr preferRelativeResize="0"/>
          <p:nvPr/>
        </p:nvPicPr>
        <p:blipFill rotWithShape="1">
          <a:blip r:embed="rId3">
            <a:alphaModFix/>
          </a:blip>
          <a:srcRect b="27612" l="0" r="0" t="0"/>
          <a:stretch/>
        </p:blipFill>
        <p:spPr>
          <a:xfrm>
            <a:off x="10053254" y="1953294"/>
            <a:ext cx="4117070" cy="49642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93" y="6007936"/>
            <a:ext cx="764308" cy="7643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3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AU"/>
              <a:t>Questions, thoughts and feedback…</a:t>
            </a:r>
            <a:endParaRPr/>
          </a:p>
        </p:txBody>
      </p:sp>
      <p:sp>
        <p:nvSpPr>
          <p:cNvPr id="252" name="Google Shape;252;p3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  <p:pic>
        <p:nvPicPr>
          <p:cNvPr id="253" name="Google Shape;253;p33"/>
          <p:cNvPicPr preferRelativeResize="0"/>
          <p:nvPr/>
        </p:nvPicPr>
        <p:blipFill rotWithShape="1">
          <a:blip r:embed="rId3">
            <a:alphaModFix/>
          </a:blip>
          <a:srcRect b="27612" l="0" r="0" t="0"/>
          <a:stretch/>
        </p:blipFill>
        <p:spPr>
          <a:xfrm>
            <a:off x="10053254" y="1953294"/>
            <a:ext cx="4117070" cy="49642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93" y="6007936"/>
            <a:ext cx="764308" cy="7643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3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60" name="Google Shape;260;p3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  <p:pic>
        <p:nvPicPr>
          <p:cNvPr id="261" name="Google Shape;261;p34"/>
          <p:cNvPicPr preferRelativeResize="0"/>
          <p:nvPr/>
        </p:nvPicPr>
        <p:blipFill rotWithShape="1">
          <a:blip r:embed="rId3">
            <a:alphaModFix/>
          </a:blip>
          <a:srcRect b="27612" l="0" r="0" t="0"/>
          <a:stretch/>
        </p:blipFill>
        <p:spPr>
          <a:xfrm>
            <a:off x="10053254" y="1953294"/>
            <a:ext cx="4117070" cy="49642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p3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93" y="6007936"/>
            <a:ext cx="764308" cy="7643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400"/>
              <a:buFont typeface="Calibri"/>
              <a:buNone/>
            </a:pPr>
            <a:r>
              <a:rPr lang="en-AU">
                <a:solidFill>
                  <a:srgbClr val="0070C0"/>
                </a:solidFill>
              </a:rPr>
              <a:t>Prayer - We Gather</a:t>
            </a:r>
            <a:endParaRPr>
              <a:solidFill>
                <a:srgbClr val="0070C0"/>
              </a:solidFill>
            </a:endParaRPr>
          </a:p>
        </p:txBody>
      </p:sp>
      <p:sp>
        <p:nvSpPr>
          <p:cNvPr id="104" name="Google Shape;104;p15"/>
          <p:cNvSpPr txBox="1"/>
          <p:nvPr>
            <p:ph idx="1" type="body"/>
          </p:nvPr>
        </p:nvSpPr>
        <p:spPr>
          <a:xfrm>
            <a:off x="838200" y="1690687"/>
            <a:ext cx="9492916" cy="44862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en-AU" sz="2400"/>
              <a:t>All:</a:t>
            </a:r>
            <a:endParaRPr sz="24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en-AU" sz="2400"/>
              <a:t>In the name of the Father, and of the Son, and of the Holy Spirit. Amen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AU" sz="2400"/>
              <a:t>Life is a journey on many different roads… </a:t>
            </a:r>
            <a:r>
              <a:rPr b="1" lang="en-AU" sz="2400"/>
              <a:t>but God is always with us.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AU" sz="2400"/>
              <a:t>Sometimes we lift our faces to the sun… </a:t>
            </a:r>
            <a:r>
              <a:rPr b="1" lang="en-AU" sz="2400"/>
              <a:t>and God is with us.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AU" sz="2400"/>
              <a:t>But then there is the hard journey through pathways of pain and fears in dark places… </a:t>
            </a:r>
            <a:r>
              <a:rPr b="1" lang="en-AU" sz="2400"/>
              <a:t>but God is with us. Nothing can separate is from the love of God in Christ Jesus.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br>
              <a:rPr lang="en-AU"/>
            </a:br>
            <a:endParaRPr/>
          </a:p>
        </p:txBody>
      </p:sp>
      <p:pic>
        <p:nvPicPr>
          <p:cNvPr id="105" name="Google Shape;105;p15"/>
          <p:cNvPicPr preferRelativeResize="0"/>
          <p:nvPr/>
        </p:nvPicPr>
        <p:blipFill rotWithShape="1">
          <a:blip r:embed="rId3">
            <a:alphaModFix/>
          </a:blip>
          <a:srcRect b="27612" l="0" r="0" t="0"/>
          <a:stretch/>
        </p:blipFill>
        <p:spPr>
          <a:xfrm>
            <a:off x="10053254" y="1953294"/>
            <a:ext cx="4117070" cy="49642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400"/>
              <a:buFont typeface="Calibri"/>
              <a:buNone/>
            </a:pPr>
            <a:r>
              <a:rPr lang="en-AU">
                <a:solidFill>
                  <a:srgbClr val="0070C0"/>
                </a:solidFill>
              </a:rPr>
              <a:t>Prayer - We Listen</a:t>
            </a:r>
            <a:endParaRPr>
              <a:solidFill>
                <a:srgbClr val="0070C0"/>
              </a:solidFill>
            </a:endParaRPr>
          </a:p>
        </p:txBody>
      </p:sp>
      <p:sp>
        <p:nvSpPr>
          <p:cNvPr id="111" name="Google Shape;111;p16"/>
          <p:cNvSpPr txBox="1"/>
          <p:nvPr>
            <p:ph idx="1" type="body"/>
          </p:nvPr>
        </p:nvSpPr>
        <p:spPr>
          <a:xfrm>
            <a:off x="838201" y="1411704"/>
            <a:ext cx="9215054" cy="53741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75"/>
              <a:buNone/>
            </a:pPr>
            <a:r>
              <a:rPr lang="en-AU" sz="2975"/>
              <a:t>WHO WE ARE ON THE JOURNEY</a:t>
            </a:r>
            <a:endParaRPr/>
          </a:p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30"/>
              <a:buNone/>
            </a:pPr>
            <a:r>
              <a:t/>
            </a:r>
            <a:endParaRPr sz="1530"/>
          </a:p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85"/>
              <a:buNone/>
            </a:pPr>
            <a:r>
              <a:rPr lang="en-AU" sz="1785"/>
              <a:t>O God who travels with us in the shadows, you know who we are.</a:t>
            </a:r>
            <a:endParaRPr/>
          </a:p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85"/>
              <a:buNone/>
            </a:pPr>
            <a:r>
              <a:rPr lang="en-AU" sz="1785"/>
              <a:t>We long for life which is full and free.</a:t>
            </a:r>
            <a:endParaRPr/>
          </a:p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85"/>
              <a:buNone/>
            </a:pPr>
            <a:r>
              <a:rPr lang="en-AU" sz="1785"/>
              <a:t>We long to know the truth and we want to leave behind us all the things which hold us back.</a:t>
            </a:r>
            <a:endParaRPr/>
          </a:p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85"/>
              <a:buNone/>
            </a:pPr>
            <a:r>
              <a:rPr i="1" lang="en-AU" sz="1785"/>
              <a:t>Silent Reflection</a:t>
            </a:r>
            <a:endParaRPr/>
          </a:p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85"/>
              <a:buNone/>
            </a:pPr>
            <a:r>
              <a:rPr lang="en-AU" sz="1785"/>
              <a:t>We want to move forward but the way seems so dangerous and we stand in helpless fear before that which is hidden in our past and in our future.</a:t>
            </a:r>
            <a:endParaRPr/>
          </a:p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85"/>
              <a:buNone/>
            </a:pPr>
            <a:r>
              <a:rPr i="1" lang="en-AU" sz="1785"/>
              <a:t>Silent Reflection</a:t>
            </a:r>
            <a:endParaRPr/>
          </a:p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85"/>
              <a:buNone/>
            </a:pPr>
            <a:r>
              <a:rPr lang="en-AU" sz="1785"/>
              <a:t>Stand beside us, gentle Christ.</a:t>
            </a:r>
            <a:endParaRPr/>
          </a:p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85"/>
              <a:buNone/>
            </a:pPr>
            <a:r>
              <a:rPr b="1" lang="en-AU" sz="1785"/>
              <a:t>Walk before us, brave Jesus.</a:t>
            </a:r>
            <a:endParaRPr/>
          </a:p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85"/>
              <a:buNone/>
            </a:pPr>
            <a:r>
              <a:rPr b="1" lang="en-AU" sz="1785"/>
              <a:t>Call us on into life, Holy Spirit.</a:t>
            </a:r>
            <a:endParaRPr/>
          </a:p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85"/>
              <a:buNone/>
            </a:pPr>
            <a:r>
              <a:rPr b="1" lang="en-AU" sz="1785"/>
              <a:t>Amen</a:t>
            </a:r>
            <a:endParaRPr sz="1785"/>
          </a:p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30"/>
              <a:buNone/>
            </a:pPr>
            <a:r>
              <a:t/>
            </a:r>
            <a:endParaRPr sz="1530"/>
          </a:p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380"/>
              <a:buNone/>
            </a:pPr>
            <a:br>
              <a:rPr lang="en-AU" sz="2380"/>
            </a:br>
            <a:endParaRPr sz="2380"/>
          </a:p>
        </p:txBody>
      </p:sp>
      <p:pic>
        <p:nvPicPr>
          <p:cNvPr id="112" name="Google Shape;112;p16"/>
          <p:cNvPicPr preferRelativeResize="0"/>
          <p:nvPr/>
        </p:nvPicPr>
        <p:blipFill rotWithShape="1">
          <a:blip r:embed="rId3">
            <a:alphaModFix/>
          </a:blip>
          <a:srcRect b="27612" l="0" r="0" t="0"/>
          <a:stretch/>
        </p:blipFill>
        <p:spPr>
          <a:xfrm>
            <a:off x="10053254" y="1953294"/>
            <a:ext cx="4117070" cy="49642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age result for heart images" id="117" name="Google Shape;117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-734203">
            <a:off x="310654" y="2785787"/>
            <a:ext cx="4165184" cy="3514375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1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400"/>
              <a:buFont typeface="Calibri"/>
              <a:buNone/>
            </a:pPr>
            <a:r>
              <a:rPr lang="en-AU">
                <a:solidFill>
                  <a:srgbClr val="0070C0"/>
                </a:solidFill>
              </a:rPr>
              <a:t>Prayer - We Respond</a:t>
            </a:r>
            <a:endParaRPr>
              <a:solidFill>
                <a:srgbClr val="0070C0"/>
              </a:solidFill>
            </a:endParaRPr>
          </a:p>
        </p:txBody>
      </p:sp>
      <p:sp>
        <p:nvSpPr>
          <p:cNvPr id="119" name="Google Shape;119;p17"/>
          <p:cNvSpPr txBox="1"/>
          <p:nvPr>
            <p:ph idx="1" type="body"/>
          </p:nvPr>
        </p:nvSpPr>
        <p:spPr>
          <a:xfrm>
            <a:off x="838200" y="1477020"/>
            <a:ext cx="9215054" cy="47652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75"/>
              <a:buNone/>
            </a:pPr>
            <a:r>
              <a:rPr lang="en-AU" sz="2775"/>
              <a:t>BLESS US LORD</a:t>
            </a:r>
            <a:endParaRPr sz="1665"/>
          </a:p>
          <a:p>
            <a:pPr indent="0" lvl="0" marL="0" rtl="0" algn="ctr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AU" sz="2590"/>
              <a:t>Lord, bless us in our searching and questions.</a:t>
            </a:r>
            <a:endParaRPr/>
          </a:p>
          <a:p>
            <a:pPr indent="0" lvl="0" marL="0" rtl="0" algn="ctr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AU" sz="2590"/>
              <a:t>They are the gateways to wisdom, enlightenment and peace,</a:t>
            </a:r>
            <a:endParaRPr/>
          </a:p>
          <a:p>
            <a:pPr indent="0" lvl="0" marL="0" rtl="0" algn="ctr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AU" sz="2590"/>
              <a:t>The way to our hearts.</a:t>
            </a:r>
            <a:endParaRPr/>
          </a:p>
          <a:p>
            <a:pPr indent="0" lvl="0" marL="0" rtl="0" algn="ctr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t/>
            </a:r>
            <a:endParaRPr sz="2590"/>
          </a:p>
          <a:p>
            <a:pPr indent="0" lvl="0" marL="0" rtl="0" algn="ctr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AU" sz="2590"/>
              <a:t>Lord, bless us in our gifts.</a:t>
            </a:r>
            <a:endParaRPr/>
          </a:p>
          <a:p>
            <a:pPr indent="0" lvl="0" marL="0" rtl="0" algn="ctr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AU" sz="2590"/>
              <a:t>These are God’s providence to the world, </a:t>
            </a:r>
            <a:endParaRPr/>
          </a:p>
          <a:p>
            <a:pPr indent="0" lvl="0" marL="0" rtl="0" algn="ctr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AU" sz="2590"/>
              <a:t>To enrich it,</a:t>
            </a:r>
            <a:endParaRPr/>
          </a:p>
          <a:p>
            <a:pPr indent="0" lvl="0" marL="0" rtl="0" algn="ctr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AU" sz="2590"/>
              <a:t>To ennoble it,</a:t>
            </a:r>
            <a:endParaRPr/>
          </a:p>
          <a:p>
            <a:pPr indent="0" lvl="0" marL="0" rtl="0" algn="ctr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AU" sz="2590"/>
              <a:t>To bring it love.</a:t>
            </a:r>
            <a:endParaRPr/>
          </a:p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br>
              <a:rPr lang="en-AU" sz="2590"/>
            </a:br>
            <a:endParaRPr sz="2590"/>
          </a:p>
        </p:txBody>
      </p:sp>
      <p:pic>
        <p:nvPicPr>
          <p:cNvPr id="120" name="Google Shape;120;p17"/>
          <p:cNvPicPr preferRelativeResize="0"/>
          <p:nvPr/>
        </p:nvPicPr>
        <p:blipFill rotWithShape="1">
          <a:blip r:embed="rId4">
            <a:alphaModFix/>
          </a:blip>
          <a:srcRect b="27612" l="0" r="0" t="0"/>
          <a:stretch/>
        </p:blipFill>
        <p:spPr>
          <a:xfrm>
            <a:off x="10053254" y="1953294"/>
            <a:ext cx="4117070" cy="49642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Related image" id="125" name="Google Shape;125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-1465598">
            <a:off x="459484" y="3508755"/>
            <a:ext cx="3444919" cy="3143174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1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400"/>
              <a:buFont typeface="Calibri"/>
              <a:buNone/>
            </a:pPr>
            <a:r>
              <a:rPr lang="en-AU">
                <a:solidFill>
                  <a:srgbClr val="0070C0"/>
                </a:solidFill>
              </a:rPr>
              <a:t>Prayer - We Respond</a:t>
            </a:r>
            <a:endParaRPr/>
          </a:p>
        </p:txBody>
      </p:sp>
      <p:sp>
        <p:nvSpPr>
          <p:cNvPr id="127" name="Google Shape;127;p18"/>
          <p:cNvSpPr txBox="1"/>
          <p:nvPr>
            <p:ph idx="1" type="body"/>
          </p:nvPr>
        </p:nvSpPr>
        <p:spPr>
          <a:xfrm>
            <a:off x="929641" y="1790527"/>
            <a:ext cx="9215054" cy="47652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AU"/>
              <a:t>Lord, bless us in our yearnings of our hearts.</a:t>
            </a:r>
            <a:endParaRPr/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AU"/>
              <a:t>No matter how subtle, they are energy,</a:t>
            </a:r>
            <a:endParaRPr/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AU"/>
              <a:t>Urging us forward,</a:t>
            </a:r>
            <a:endParaRPr/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AU"/>
              <a:t>In our quest for God and for others.</a:t>
            </a:r>
            <a:endParaRPr/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AU"/>
              <a:t>Lord, bless us in our leadership.</a:t>
            </a:r>
            <a:endParaRPr/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AU"/>
              <a:t>That we may witness to the Word –</a:t>
            </a:r>
            <a:endParaRPr/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AU"/>
              <a:t>Word that is searched and contemplated,</a:t>
            </a:r>
            <a:endParaRPr/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AU"/>
              <a:t>Professed and proclaimed.</a:t>
            </a:r>
            <a:br>
              <a:rPr lang="en-AU"/>
            </a:br>
            <a:endParaRPr/>
          </a:p>
        </p:txBody>
      </p:sp>
      <p:pic>
        <p:nvPicPr>
          <p:cNvPr id="128" name="Google Shape;128;p18"/>
          <p:cNvPicPr preferRelativeResize="0"/>
          <p:nvPr/>
        </p:nvPicPr>
        <p:blipFill rotWithShape="1">
          <a:blip r:embed="rId4">
            <a:alphaModFix/>
          </a:blip>
          <a:srcRect b="27612" l="0" r="0" t="0"/>
          <a:stretch/>
        </p:blipFill>
        <p:spPr>
          <a:xfrm>
            <a:off x="10053254" y="1953294"/>
            <a:ext cx="4117070" cy="49642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Related image" id="133" name="Google Shape;133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821881">
            <a:off x="5728136" y="364262"/>
            <a:ext cx="5135842" cy="3735158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1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400"/>
              <a:buFont typeface="Calibri"/>
              <a:buNone/>
            </a:pPr>
            <a:r>
              <a:rPr lang="en-AU">
                <a:solidFill>
                  <a:srgbClr val="0070C0"/>
                </a:solidFill>
              </a:rPr>
              <a:t>Prayer - We Respond</a:t>
            </a:r>
            <a:endParaRPr/>
          </a:p>
        </p:txBody>
      </p:sp>
      <p:sp>
        <p:nvSpPr>
          <p:cNvPr id="135" name="Google Shape;135;p19"/>
          <p:cNvSpPr txBox="1"/>
          <p:nvPr>
            <p:ph idx="1" type="body"/>
          </p:nvPr>
        </p:nvSpPr>
        <p:spPr>
          <a:xfrm>
            <a:off x="838200" y="1690688"/>
            <a:ext cx="9215054" cy="47652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AU" sz="2590"/>
              <a:t>Lord, bless us in our decisions.</a:t>
            </a:r>
            <a:endParaRPr/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AU" sz="2590"/>
              <a:t>No matter the mistakes.</a:t>
            </a:r>
            <a:endParaRPr/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AU" sz="2590"/>
              <a:t>They are the ‘yes’ in life,</a:t>
            </a:r>
            <a:endParaRPr/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AU" sz="2590"/>
              <a:t>Our assent to the field</a:t>
            </a:r>
            <a:endParaRPr/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AU" sz="2590"/>
              <a:t>Where God is to be found.</a:t>
            </a:r>
            <a:endParaRPr/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t/>
            </a:r>
            <a:endParaRPr sz="2590"/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AU" sz="2590"/>
              <a:t>Lord, bless us in our reflections and ideas.</a:t>
            </a:r>
            <a:endParaRPr/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AU" sz="2590"/>
              <a:t>No matter the doubts,</a:t>
            </a:r>
            <a:endParaRPr/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AU" sz="2590"/>
              <a:t>They are seeds seeking nourishment,</a:t>
            </a:r>
            <a:endParaRPr/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AU" sz="2590"/>
              <a:t>Sunshine, life-giving water.</a:t>
            </a:r>
            <a:br>
              <a:rPr lang="en-AU" sz="2590"/>
            </a:br>
            <a:endParaRPr sz="2590"/>
          </a:p>
        </p:txBody>
      </p:sp>
      <p:pic>
        <p:nvPicPr>
          <p:cNvPr id="136" name="Google Shape;136;p19"/>
          <p:cNvPicPr preferRelativeResize="0"/>
          <p:nvPr/>
        </p:nvPicPr>
        <p:blipFill rotWithShape="1">
          <a:blip r:embed="rId4">
            <a:alphaModFix/>
          </a:blip>
          <a:srcRect b="27612" l="0" r="0" t="0"/>
          <a:stretch/>
        </p:blipFill>
        <p:spPr>
          <a:xfrm>
            <a:off x="10053254" y="1953294"/>
            <a:ext cx="4117070" cy="49642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Related image" id="141" name="Google Shape;141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654323" y="2247147"/>
            <a:ext cx="4769123" cy="4571021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2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400"/>
              <a:buFont typeface="Calibri"/>
              <a:buNone/>
            </a:pPr>
            <a:r>
              <a:rPr lang="en-AU">
                <a:solidFill>
                  <a:srgbClr val="0070C0"/>
                </a:solidFill>
              </a:rPr>
              <a:t>Prayer - We Respond</a:t>
            </a:r>
            <a:endParaRPr/>
          </a:p>
        </p:txBody>
      </p:sp>
      <p:sp>
        <p:nvSpPr>
          <p:cNvPr id="143" name="Google Shape;143;p20"/>
          <p:cNvSpPr txBox="1"/>
          <p:nvPr>
            <p:ph idx="1" type="body"/>
          </p:nvPr>
        </p:nvSpPr>
        <p:spPr>
          <a:xfrm>
            <a:off x="838200" y="1788223"/>
            <a:ext cx="9215054" cy="47652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30"/>
              <a:buNone/>
            </a:pPr>
            <a:r>
              <a:rPr lang="en-AU" sz="3330"/>
              <a:t>Lord, bless us in our strive for excellence.</a:t>
            </a:r>
            <a:endParaRPr/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330"/>
              <a:buNone/>
            </a:pPr>
            <a:r>
              <a:rPr lang="en-AU" sz="3330"/>
              <a:t>No matter the climb,</a:t>
            </a:r>
            <a:endParaRPr/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330"/>
              <a:buNone/>
            </a:pPr>
            <a:r>
              <a:rPr lang="en-AU" sz="3330"/>
              <a:t>It is a mountain peak,</a:t>
            </a:r>
            <a:endParaRPr/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330"/>
              <a:buNone/>
            </a:pPr>
            <a:r>
              <a:rPr lang="en-AU" sz="3330"/>
              <a:t>Calling us to experience God.</a:t>
            </a:r>
            <a:endParaRPr/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330"/>
              <a:buNone/>
            </a:pPr>
            <a:r>
              <a:t/>
            </a:r>
            <a:endParaRPr sz="3330"/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330"/>
              <a:buNone/>
            </a:pPr>
            <a:r>
              <a:rPr lang="en-AU" sz="3330"/>
              <a:t>Lord, bless us in all our ways,</a:t>
            </a:r>
            <a:endParaRPr/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330"/>
              <a:buNone/>
            </a:pPr>
            <a:r>
              <a:rPr lang="en-AU" sz="3330"/>
              <a:t>Father, Son and Holy Spirit.</a:t>
            </a:r>
            <a:endParaRPr/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330"/>
              <a:buNone/>
            </a:pPr>
            <a:r>
              <a:rPr lang="en-AU" sz="3330"/>
              <a:t>Amen</a:t>
            </a:r>
            <a:br>
              <a:rPr lang="en-AU" sz="2590"/>
            </a:br>
            <a:endParaRPr sz="2590"/>
          </a:p>
        </p:txBody>
      </p:sp>
      <p:pic>
        <p:nvPicPr>
          <p:cNvPr id="144" name="Google Shape;144;p20"/>
          <p:cNvPicPr preferRelativeResize="0"/>
          <p:nvPr/>
        </p:nvPicPr>
        <p:blipFill rotWithShape="1">
          <a:blip r:embed="rId4">
            <a:alphaModFix/>
          </a:blip>
          <a:srcRect b="27612" l="0" r="0" t="0"/>
          <a:stretch/>
        </p:blipFill>
        <p:spPr>
          <a:xfrm>
            <a:off x="10053254" y="1953294"/>
            <a:ext cx="4117070" cy="49642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1"/>
          <p:cNvSpPr txBox="1"/>
          <p:nvPr>
            <p:ph type="title"/>
          </p:nvPr>
        </p:nvSpPr>
        <p:spPr>
          <a:xfrm>
            <a:off x="525600" y="1621137"/>
            <a:ext cx="10515600" cy="255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508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sz="2800"/>
          </a:p>
          <a:p>
            <a:pPr indent="-508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AU"/>
              <a:t>Why are we here ?</a:t>
            </a:r>
            <a:endParaRPr/>
          </a:p>
          <a:p>
            <a:pPr indent="-508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sz="2800"/>
          </a:p>
          <a:p>
            <a:pPr indent="-508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sz="2800"/>
          </a:p>
          <a:p>
            <a:pPr indent="-508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sz="2800"/>
          </a:p>
          <a:p>
            <a:pPr indent="-508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sz="2800"/>
          </a:p>
          <a:p>
            <a:pPr indent="-508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sz="2800"/>
          </a:p>
          <a:p>
            <a:pPr indent="-508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sz="2800"/>
          </a:p>
          <a:p>
            <a:pPr indent="-508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sz="2800"/>
          </a:p>
          <a:p>
            <a:pPr indent="-508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sz="2800"/>
          </a:p>
          <a:p>
            <a:pPr indent="-508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sz="28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150" name="Google Shape;150;p21"/>
          <p:cNvPicPr preferRelativeResize="0"/>
          <p:nvPr/>
        </p:nvPicPr>
        <p:blipFill rotWithShape="1">
          <a:blip r:embed="rId3">
            <a:alphaModFix/>
          </a:blip>
          <a:srcRect b="27612" l="0" r="0" t="0"/>
          <a:stretch/>
        </p:blipFill>
        <p:spPr>
          <a:xfrm>
            <a:off x="10053254" y="1953294"/>
            <a:ext cx="4117070" cy="49642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93" y="6007936"/>
            <a:ext cx="764308" cy="7643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21"/>
          <p:cNvPicPr preferRelativeResize="0"/>
          <p:nvPr/>
        </p:nvPicPr>
        <p:blipFill>
          <a:blip r:embed="rId5">
            <a:alphaModFix amt="52999"/>
          </a:blip>
          <a:stretch>
            <a:fillRect/>
          </a:stretch>
        </p:blipFill>
        <p:spPr>
          <a:xfrm>
            <a:off x="4366925" y="1621125"/>
            <a:ext cx="5880951" cy="11128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