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12192000"/>
  <p:notesSz cx="6858000" cy="9144000"/>
  <p:embeddedFontLst>
    <p:embeddedFont>
      <p:font typeface="Comforta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E386737-39E6-49CA-9488-170A03F10CC6}">
  <a:tblStyle styleId="{2E386737-39E6-49CA-9488-170A03F10C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Comfortaa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omforta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498bd519e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</a:t>
            </a:r>
            <a:endParaRPr/>
          </a:p>
        </p:txBody>
      </p:sp>
      <p:sp>
        <p:nvSpPr>
          <p:cNvPr id="155" name="Google Shape;155;g498bd519ef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98bd519e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Voice, Choice and Collaboration - working together</a:t>
            </a:r>
            <a:endParaRPr/>
          </a:p>
        </p:txBody>
      </p:sp>
      <p:sp>
        <p:nvSpPr>
          <p:cNvPr id="163" name="Google Shape;163;g498bd519ef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9997fe3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Voice, Choice and Collaboration - working together</a:t>
            </a:r>
            <a:endParaRPr/>
          </a:p>
        </p:txBody>
      </p:sp>
      <p:sp>
        <p:nvSpPr>
          <p:cNvPr id="172" name="Google Shape;172;g49997fe3b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848d5b17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4848d5b17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4848d5b176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4848d5b176_1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AU"/>
              <a:t>Discuss: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How many days will you allocate to this? How will the day look? Eg Half day with University partner, CSO, Half day as a teaching team…?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Where will the days come from?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Exemplars</a:t>
            </a:r>
            <a:r>
              <a:rPr lang="en-AU"/>
              <a:t> of output to show.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Accountability????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Website..Case Studies.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/>
              <a:t>The Why: </a:t>
            </a:r>
            <a:endParaRPr/>
          </a:p>
        </p:txBody>
      </p:sp>
      <p:sp>
        <p:nvSpPr>
          <p:cNvPr id="147" name="Google Shape;14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5.jpg"/><Relationship Id="rId6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3.jpg"/><Relationship Id="rId5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3.jpg"/><Relationship Id="rId5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Relationship Id="rId4" Type="http://schemas.openxmlformats.org/officeDocument/2006/relationships/image" Target="../media/image10.png"/><Relationship Id="rId9" Type="http://schemas.openxmlformats.org/officeDocument/2006/relationships/image" Target="../media/image16.png"/><Relationship Id="rId5" Type="http://schemas.openxmlformats.org/officeDocument/2006/relationships/image" Target="../media/image3.jpg"/><Relationship Id="rId6" Type="http://schemas.openxmlformats.org/officeDocument/2006/relationships/image" Target="../media/image2.png"/><Relationship Id="rId7" Type="http://schemas.openxmlformats.org/officeDocument/2006/relationships/image" Target="../media/image7.jpg"/><Relationship Id="rId8" Type="http://schemas.openxmlformats.org/officeDocument/2006/relationships/image" Target="../media/image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3.jp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5.googleusercontent.com/EJqkzm3FyckSKHTPY239ZuAjBcSpPHm9wRtZZnXKD8eLxMVpxXBvDLFE5AJ3nHEd_2uLb2mAxUHYh5ZvCB5mudUSjmlspepnKQfsgnnNJXhvJ6wahLqifntdiCVJzIEBUVcyKxkL"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4164" y="5294628"/>
            <a:ext cx="951331" cy="143741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3866146" y="1122363"/>
            <a:ext cx="7267075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AU" sz="5400"/>
              <a:t>Action Research for Learning</a:t>
            </a:r>
            <a:br>
              <a:rPr lang="en-AU" sz="5400"/>
            </a:br>
            <a:r>
              <a:rPr lang="en-AU" sz="5400"/>
              <a:t>Innovative Learning Environments</a:t>
            </a:r>
            <a:endParaRPr sz="5400"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4039735" y="4675334"/>
            <a:ext cx="7170821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/>
              <a:t>Catholic Schools Office Lismore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/>
              <a:t>Southern Cross University</a:t>
            </a:r>
            <a:endParaRPr/>
          </a:p>
        </p:txBody>
      </p:sp>
      <p:pic>
        <p:nvPicPr>
          <p:cNvPr id="87" name="Google Shape;8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80963"/>
            <a:ext cx="411707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southern cross university logo" id="88" name="Google Shape;88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47733" y="5729925"/>
            <a:ext cx="2429712" cy="776518"/>
          </a:xfrm>
          <a:prstGeom prst="rect">
            <a:avLst/>
          </a:prstGeom>
          <a:noFill/>
          <a:ln>
            <a:noFill/>
          </a:ln>
        </p:spPr>
      </p:pic>
      <p:sp>
        <p:nvSpPr>
          <p:cNvPr descr="http://intranet.lism.catholic.edu.au/learning/Files/Icons/InhouseInquiry/Inhouse%20Inquiry%20200%20x%20200px.jpg/?download=true&amp;id=13903" id="89" name="Google Shape;89;p1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00617" y="3502308"/>
            <a:ext cx="1049055" cy="1049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type="title"/>
          </p:nvPr>
        </p:nvSpPr>
        <p:spPr>
          <a:xfrm>
            <a:off x="838200" y="365125"/>
            <a:ext cx="10515600" cy="220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Pedagogy and Innovative Learning Environments</a:t>
            </a:r>
            <a:endParaRPr/>
          </a:p>
        </p:txBody>
      </p:sp>
      <p:sp>
        <p:nvSpPr>
          <p:cNvPr id="158" name="Google Shape;158;p22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Start with the learning needs of the student - this data tells us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the </a:t>
            </a:r>
            <a:r>
              <a:rPr b="1" i="1" lang="en-AU"/>
              <a:t>why </a:t>
            </a:r>
            <a:endParaRPr b="1" i="1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/>
          </a:p>
          <a:p>
            <a:pPr indent="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en-AU"/>
              <a:t>K</a:t>
            </a:r>
            <a:r>
              <a:rPr i="1" lang="en-AU"/>
              <a:t>nowledge, skills, understandings and dispositions to thrive in</a:t>
            </a:r>
            <a:endParaRPr i="1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en-AU"/>
              <a:t>  a complex world</a:t>
            </a:r>
            <a:endParaRPr i="1"/>
          </a:p>
        </p:txBody>
      </p:sp>
      <p:pic>
        <p:nvPicPr>
          <p:cNvPr id="159" name="Google Shape;159;p22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212975" y="258738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AU" sz="2800"/>
              <a:t>Student centred learning &amp; teaching</a:t>
            </a:r>
            <a:endParaRPr b="1"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66" name="Google Shape;166;p23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>
          <a:blip r:embed="rId5">
            <a:alphaModFix amt="52999"/>
          </a:blip>
          <a:stretch>
            <a:fillRect/>
          </a:stretch>
        </p:blipFill>
        <p:spPr>
          <a:xfrm>
            <a:off x="5998425" y="365125"/>
            <a:ext cx="5880951" cy="111281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AU"/>
              <a:t>What examples of pedagogy demonstrate this ?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212975" y="258738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AU" sz="2800"/>
              <a:t>Student centred learning &amp; teaching</a:t>
            </a:r>
            <a:endParaRPr b="1"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75" name="Google Shape;175;p24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4"/>
          <p:cNvPicPr preferRelativeResize="0"/>
          <p:nvPr/>
        </p:nvPicPr>
        <p:blipFill>
          <a:blip r:embed="rId5">
            <a:alphaModFix amt="52999"/>
          </a:blip>
          <a:stretch>
            <a:fillRect/>
          </a:stretch>
        </p:blipFill>
        <p:spPr>
          <a:xfrm>
            <a:off x="5998425" y="365125"/>
            <a:ext cx="5880951" cy="11128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8" name="Google Shape;178;p24"/>
          <p:cNvGraphicFramePr/>
          <p:nvPr/>
        </p:nvGraphicFramePr>
        <p:xfrm>
          <a:off x="73900" y="1690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{2E386737-39E6-49CA-9488-170A03F10CC6}</a:tableStyleId>
              </a:tblPr>
              <a:tblGrid>
                <a:gridCol w="5792850"/>
                <a:gridCol w="63252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Formative assessment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Personalised learning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Inquiry project based learning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Professional learning in the learning space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Explicit instruction and one-on-one learning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Active learning and positive relationships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Focus on higher order thinking and students as researchers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Integrated curriculum and student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presentation</a:t>
                      </a:r>
                      <a:endParaRPr sz="24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Routine creative use and application of Digital Technologies</a:t>
                      </a:r>
                      <a:endParaRPr sz="2400"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Immersion and rotation in diverse learning activities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Constructivist learning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Strong and practical team work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AU" sz="2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Scaffolded learning</a:t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-50800" lvl="0" marL="228600" rtl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st joseph's south murwillumbah" id="183" name="Google Shape;18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09064" y="3658986"/>
            <a:ext cx="2348753" cy="207399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Who are we…? What is our story?</a:t>
            </a:r>
            <a:endParaRPr/>
          </a:p>
        </p:txBody>
      </p:sp>
      <p:pic>
        <p:nvPicPr>
          <p:cNvPr id="185" name="Google Shape;185;p25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5"/>
          <p:cNvPicPr preferRelativeResize="0"/>
          <p:nvPr/>
        </p:nvPicPr>
        <p:blipFill rotWithShape="1">
          <a:blip r:embed="rId6">
            <a:alphaModFix/>
          </a:blip>
          <a:srcRect b="26866" l="0" r="0" t="0"/>
          <a:stretch/>
        </p:blipFill>
        <p:spPr>
          <a:xfrm>
            <a:off x="3713054" y="1461904"/>
            <a:ext cx="4117070" cy="50154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st anthony's kingscliff logo" id="188" name="Google Shape;188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7927" y="3923228"/>
            <a:ext cx="2781300" cy="18097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st francis xavier woolgoolga logo" id="189" name="Google Shape;189;p2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909064" y="1461904"/>
            <a:ext cx="2197082" cy="21970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catholic primary school macksville logo" id="190" name="Google Shape;190;p2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27928" y="1833026"/>
            <a:ext cx="3687125" cy="1224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Who are we…? What is our story?</a:t>
            </a:r>
            <a:endParaRPr/>
          </a:p>
        </p:txBody>
      </p:sp>
      <p:pic>
        <p:nvPicPr>
          <p:cNvPr id="196" name="Google Shape;196;p26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AU"/>
              <a:t>Inspiration for change…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AU"/>
              <a:t>The journey…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AU"/>
              <a:t>Where are we now...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What is our starting place?</a:t>
            </a:r>
            <a:endParaRPr/>
          </a:p>
        </p:txBody>
      </p:sp>
      <p:sp>
        <p:nvSpPr>
          <p:cNvPr id="204" name="Google Shape;204;p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05" name="Google Shape;205;p27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Foundations to quality Action Research</a:t>
            </a:r>
            <a:endParaRPr/>
          </a:p>
        </p:txBody>
      </p:sp>
      <p:sp>
        <p:nvSpPr>
          <p:cNvPr id="212" name="Google Shape;212;p2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13" name="Google Shape;213;p28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2375" y="1690700"/>
            <a:ext cx="4797350" cy="38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Worked example using the Timperley model</a:t>
            </a:r>
            <a:endParaRPr/>
          </a:p>
        </p:txBody>
      </p:sp>
      <p:sp>
        <p:nvSpPr>
          <p:cNvPr id="221" name="Google Shape;221;p29"/>
          <p:cNvSpPr txBox="1"/>
          <p:nvPr>
            <p:ph idx="1" type="body"/>
          </p:nvPr>
        </p:nvSpPr>
        <p:spPr>
          <a:xfrm>
            <a:off x="444675" y="1690700"/>
            <a:ext cx="5267700" cy="4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AU" sz="3600">
                <a:solidFill>
                  <a:srgbClr val="3C78D8"/>
                </a:solidFill>
                <a:latin typeface="Comfortaa"/>
                <a:ea typeface="Comfortaa"/>
                <a:cs typeface="Comfortaa"/>
                <a:sym typeface="Comfortaa"/>
              </a:rPr>
              <a:t>How do we cater for all learners in an Innovative Learning Environment using the Co-Teaching cycle?</a:t>
            </a:r>
            <a:endParaRPr b="1" sz="3600">
              <a:solidFill>
                <a:srgbClr val="3C78D8"/>
              </a:solidFill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</p:txBody>
      </p:sp>
      <p:pic>
        <p:nvPicPr>
          <p:cNvPr id="222" name="Google Shape;222;p29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30"/>
          <p:cNvPicPr preferRelativeResize="0"/>
          <p:nvPr/>
        </p:nvPicPr>
        <p:blipFill rotWithShape="1">
          <a:blip r:embed="rId3">
            <a:alphaModFix/>
          </a:blip>
          <a:srcRect b="27614" l="0" r="0" t="0"/>
          <a:stretch/>
        </p:blipFill>
        <p:spPr>
          <a:xfrm>
            <a:off x="10053254" y="1953294"/>
            <a:ext cx="4117070" cy="4964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0"/>
          <p:cNvSpPr txBox="1"/>
          <p:nvPr>
            <p:ph idx="1" type="body"/>
          </p:nvPr>
        </p:nvSpPr>
        <p:spPr>
          <a:xfrm>
            <a:off x="376425" y="177000"/>
            <a:ext cx="9782400" cy="45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en-AU" sz="3600"/>
              <a:t>Scanning: </a:t>
            </a:r>
            <a:r>
              <a:rPr lang="en-AU" sz="3000">
                <a:solidFill>
                  <a:srgbClr val="F1C232"/>
                </a:solidFill>
              </a:rPr>
              <a:t>What’s going on for learners?</a:t>
            </a:r>
            <a:endParaRPr sz="3000">
              <a:solidFill>
                <a:srgbClr val="F1C23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Focusing: </a:t>
            </a:r>
            <a:r>
              <a:rPr lang="en-AU" sz="3000">
                <a:solidFill>
                  <a:srgbClr val="1155CC"/>
                </a:solidFill>
              </a:rPr>
              <a:t>Where will concentrating our energies make the most difference?</a:t>
            </a:r>
            <a:endParaRPr sz="3000">
              <a:solidFill>
                <a:srgbClr val="1155C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Developing a hunch: </a:t>
            </a:r>
            <a:r>
              <a:rPr lang="en-AU" sz="3000">
                <a:solidFill>
                  <a:schemeClr val="accent6"/>
                </a:solidFill>
              </a:rPr>
              <a:t>How are WE contributing to the situation?</a:t>
            </a:r>
            <a:endParaRPr sz="30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New Learning: </a:t>
            </a:r>
            <a:r>
              <a:rPr lang="en-AU" sz="3000">
                <a:solidFill>
                  <a:srgbClr val="CC0000"/>
                </a:solidFill>
              </a:rPr>
              <a:t>How and where will we learn more about what we do?</a:t>
            </a:r>
            <a:endParaRPr sz="3000">
              <a:solidFill>
                <a:srgbClr val="CC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b="1" lang="en-AU" sz="3600"/>
              <a:t>Taking Action:</a:t>
            </a:r>
            <a:r>
              <a:rPr lang="en-AU" sz="3000"/>
              <a:t> </a:t>
            </a:r>
            <a:r>
              <a:rPr lang="en-AU" sz="3000">
                <a:solidFill>
                  <a:srgbClr val="FF9900"/>
                </a:solidFill>
              </a:rPr>
              <a:t>What can we do differently to make enough of a difference?</a:t>
            </a:r>
            <a:endParaRPr sz="30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AU" sz="3600"/>
              <a:t>Checking:</a:t>
            </a:r>
            <a:r>
              <a:rPr lang="en-AU" sz="4400"/>
              <a:t> </a:t>
            </a:r>
            <a:r>
              <a:rPr lang="en-AU" sz="3000">
                <a:solidFill>
                  <a:srgbClr val="A64D79"/>
                </a:solidFill>
              </a:rPr>
              <a:t>Have we made ‘enough’ of a difference?</a:t>
            </a:r>
            <a:endParaRPr sz="3000">
              <a:solidFill>
                <a:srgbClr val="A64D79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Framing a good question</a:t>
            </a:r>
            <a:endParaRPr/>
          </a:p>
        </p:txBody>
      </p:sp>
      <p:sp>
        <p:nvSpPr>
          <p:cNvPr id="236" name="Google Shape;236;p3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37" name="Google Shape;237;p31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Font typeface="Calibri"/>
              <a:buNone/>
            </a:pPr>
            <a:r>
              <a:rPr lang="en-AU">
                <a:solidFill>
                  <a:srgbClr val="C00000"/>
                </a:solidFill>
              </a:rPr>
              <a:t>Acknowledgment of Country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96" name="Google Shape;96;p14"/>
          <p:cNvSpPr txBox="1"/>
          <p:nvPr>
            <p:ph idx="1" type="body"/>
          </p:nvPr>
        </p:nvSpPr>
        <p:spPr>
          <a:xfrm>
            <a:off x="3160294" y="1825625"/>
            <a:ext cx="7162801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As we gather in this place, let us acknowledge the traditional Custodians.</a:t>
            </a:r>
            <a:endParaRPr b="0" sz="259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We acknowledge the continued deep spiritual attachment and relationship of Aboriginal and Torres Strait Islander peoples to this country. </a:t>
            </a:r>
            <a:endParaRPr b="0" sz="259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On this land Aboriginal people have performed age old ceremonies, celebrations, initiations and renewals. </a:t>
            </a:r>
            <a:endParaRPr b="1" sz="259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b="1" lang="en-AU" sz="2590"/>
              <a:t>We acknowledge their living culture and unique role in the life of this beautiful country and pay our respect to Aboriginal Elders past, present and emerging. </a:t>
            </a:r>
            <a:br>
              <a:rPr lang="en-AU" sz="2590"/>
            </a:br>
            <a:endParaRPr sz="2590"/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4.googleusercontent.com/c2pcVzvQBOptz6FA8mH7LjYDf1hVpYwh9fpGBzkyh_d3AFVriFQgg4JlvMhwkXImmPvYufyH2aMqmm9N0BXjpEtpo77tiUrftKx4oV_ot21m9JxrCp5cGcx6V_xhczCnkSZ4wIDldhg" id="98" name="Google Shape;9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7659" y="1825625"/>
            <a:ext cx="2972635" cy="3833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Collaborative Session</a:t>
            </a:r>
            <a:endParaRPr/>
          </a:p>
        </p:txBody>
      </p:sp>
      <p:sp>
        <p:nvSpPr>
          <p:cNvPr id="244" name="Google Shape;244;p3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Planning for 2019 - process, timing, days required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University partner/CSO support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Community engagement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Output</a:t>
            </a:r>
            <a:endParaRPr sz="3000"/>
          </a:p>
          <a:p>
            <a:pPr indent="-419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AU" sz="3000"/>
              <a:t>Website and Case Studies</a:t>
            </a:r>
            <a:endParaRPr sz="3000"/>
          </a:p>
        </p:txBody>
      </p:sp>
      <p:pic>
        <p:nvPicPr>
          <p:cNvPr id="245" name="Google Shape;245;p32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AU"/>
              <a:t>Questions, thoughts and feedback…</a:t>
            </a:r>
            <a:endParaRPr/>
          </a:p>
        </p:txBody>
      </p:sp>
      <p:sp>
        <p:nvSpPr>
          <p:cNvPr id="252" name="Google Shape;252;p3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60" name="Google Shape;260;p3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61" name="Google Shape;261;p34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Gather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838200" y="1690687"/>
            <a:ext cx="9492916" cy="4486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AU" sz="2400"/>
              <a:t>All: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AU" sz="2400"/>
              <a:t>In the name of the Father, and of the Son, and of the Holy Spirit. Amen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 sz="2400"/>
              <a:t>Life is a journey on many different roads… </a:t>
            </a:r>
            <a:r>
              <a:rPr b="1" lang="en-AU" sz="2400"/>
              <a:t>but God is always with us.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 sz="2400"/>
              <a:t>Sometimes we lift our faces to the sun… </a:t>
            </a:r>
            <a:r>
              <a:rPr b="1" lang="en-AU" sz="2400"/>
              <a:t>and God is with us.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AU" sz="2400"/>
              <a:t>But then there is the hard journey through pathways of pain and fears in dark places… </a:t>
            </a:r>
            <a:r>
              <a:rPr b="1" lang="en-AU" sz="2400"/>
              <a:t>but God is with us. Nothing can separate is from the love of God in Christ Jesus.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en-AU"/>
            </a:br>
            <a:endParaRPr/>
          </a:p>
        </p:txBody>
      </p:sp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Listen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111" name="Google Shape;111;p16"/>
          <p:cNvSpPr txBox="1"/>
          <p:nvPr>
            <p:ph idx="1" type="body"/>
          </p:nvPr>
        </p:nvSpPr>
        <p:spPr>
          <a:xfrm>
            <a:off x="838201" y="1411704"/>
            <a:ext cx="9215054" cy="537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75"/>
              <a:buNone/>
            </a:pPr>
            <a:r>
              <a:rPr lang="en-AU" sz="2975"/>
              <a:t>WHO WE ARE ON THE JOURNEY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</a:pPr>
            <a:r>
              <a:t/>
            </a:r>
            <a:endParaRPr sz="153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O God who travels with us in the shadows, you know who we are.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We long for life which is full and free.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We long to know the truth and we want to leave behind us all the things which hold us back.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i="1" lang="en-AU" sz="1785"/>
              <a:t>Silent Reflection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We want to move forward but the way seems so dangerous and we stand in helpless fear before that which is hidden in our past and in our future.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i="1" lang="en-AU" sz="1785"/>
              <a:t>Silent Reflection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lang="en-AU" sz="1785"/>
              <a:t>Stand beside us, gentle Christ.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b="1" lang="en-AU" sz="1785"/>
              <a:t>Walk before us, brave Jesus.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b="1" lang="en-AU" sz="1785"/>
              <a:t>Call us on into life, Holy Spirit.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85"/>
              <a:buNone/>
            </a:pPr>
            <a:r>
              <a:rPr b="1" lang="en-AU" sz="1785"/>
              <a:t>Amen</a:t>
            </a:r>
            <a:endParaRPr sz="1785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</a:pPr>
            <a:r>
              <a:t/>
            </a:r>
            <a:endParaRPr sz="153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380"/>
              <a:buNone/>
            </a:pPr>
            <a:br>
              <a:rPr lang="en-AU" sz="2380"/>
            </a:br>
            <a:endParaRPr sz="2380"/>
          </a:p>
        </p:txBody>
      </p:sp>
      <p:pic>
        <p:nvPicPr>
          <p:cNvPr id="112" name="Google Shape;112;p16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heart images"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734203">
            <a:off x="310654" y="2785787"/>
            <a:ext cx="4165184" cy="35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119" name="Google Shape;119;p17"/>
          <p:cNvSpPr txBox="1"/>
          <p:nvPr>
            <p:ph idx="1" type="body"/>
          </p:nvPr>
        </p:nvSpPr>
        <p:spPr>
          <a:xfrm>
            <a:off x="838200" y="1477020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75"/>
              <a:buNone/>
            </a:pPr>
            <a:r>
              <a:rPr lang="en-AU" sz="2775"/>
              <a:t>BLESS US LORD</a:t>
            </a:r>
            <a:endParaRPr sz="1665"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searching and questions.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They are the gateways to wisdom, enlightenment and peace,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 way to our hearts.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590"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gifts.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These are God’s providence to the world, 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To enrich it,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To ennoble it,</a:t>
            </a:r>
            <a:endParaRPr/>
          </a:p>
          <a:p>
            <a:pPr indent="0" lvl="0" marL="0" rtl="0" algn="ctr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To bring it love.</a:t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br>
              <a:rPr lang="en-AU" sz="2590"/>
            </a:br>
            <a:endParaRPr sz="2590"/>
          </a:p>
        </p:txBody>
      </p:sp>
      <p:pic>
        <p:nvPicPr>
          <p:cNvPr id="120" name="Google Shape;120;p17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lated image"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465598">
            <a:off x="459484" y="3508755"/>
            <a:ext cx="3444919" cy="3143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/>
          </a:p>
        </p:txBody>
      </p:sp>
      <p:sp>
        <p:nvSpPr>
          <p:cNvPr id="127" name="Google Shape;127;p18"/>
          <p:cNvSpPr txBox="1"/>
          <p:nvPr>
            <p:ph idx="1" type="body"/>
          </p:nvPr>
        </p:nvSpPr>
        <p:spPr>
          <a:xfrm>
            <a:off x="929641" y="1790527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Lord, bless us in our yearnings of our hearts.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No matter how subtle, they are energy,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Urging us forward,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In our quest for God and for others.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Lord, bless us in our leadership.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That we may witness to the Word –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Word that is searched and contemplated,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AU"/>
              <a:t>Professed and proclaimed.</a:t>
            </a:r>
            <a:br>
              <a:rPr lang="en-AU"/>
            </a:br>
            <a:endParaRPr/>
          </a:p>
        </p:txBody>
      </p:sp>
      <p:pic>
        <p:nvPicPr>
          <p:cNvPr id="128" name="Google Shape;128;p18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lated image" id="133" name="Google Shape;13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821881">
            <a:off x="5728136" y="364262"/>
            <a:ext cx="5135842" cy="3735158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/>
          </a:p>
        </p:txBody>
      </p:sp>
      <p:sp>
        <p:nvSpPr>
          <p:cNvPr id="135" name="Google Shape;135;p19"/>
          <p:cNvSpPr txBox="1"/>
          <p:nvPr>
            <p:ph idx="1" type="body"/>
          </p:nvPr>
        </p:nvSpPr>
        <p:spPr>
          <a:xfrm>
            <a:off x="838200" y="1690688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decisions.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No matter the mistakes.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They are the ‘yes’ in life,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Our assent to the field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Where God is to be found.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2590"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Lord, bless us in our reflections and ideas.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No matter the doubts,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They are seeds seeking nourishment,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en-AU" sz="2590"/>
              <a:t>Sunshine, life-giving water.</a:t>
            </a:r>
            <a:br>
              <a:rPr lang="en-AU" sz="2590"/>
            </a:br>
            <a:endParaRPr sz="2590"/>
          </a:p>
        </p:txBody>
      </p:sp>
      <p:pic>
        <p:nvPicPr>
          <p:cNvPr id="136" name="Google Shape;136;p19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lated image" id="141" name="Google Shape;14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54323" y="2247147"/>
            <a:ext cx="4769123" cy="457102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en-AU">
                <a:solidFill>
                  <a:srgbClr val="0070C0"/>
                </a:solidFill>
              </a:rPr>
              <a:t>Prayer - We Respond</a:t>
            </a:r>
            <a:endParaRPr/>
          </a:p>
        </p:txBody>
      </p:sp>
      <p:sp>
        <p:nvSpPr>
          <p:cNvPr id="143" name="Google Shape;143;p20"/>
          <p:cNvSpPr txBox="1"/>
          <p:nvPr>
            <p:ph idx="1" type="body"/>
          </p:nvPr>
        </p:nvSpPr>
        <p:spPr>
          <a:xfrm>
            <a:off x="838200" y="1788223"/>
            <a:ext cx="9215054" cy="47652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Lord, bless us in our strive for excellence.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No matter the climb,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It is a mountain peak,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Calling us to experience God.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t/>
            </a:r>
            <a:endParaRPr sz="3330"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Lord, bless us in all our ways,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Father, Son and Holy Spirit.</a:t>
            </a:r>
            <a:endParaRPr/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AU" sz="3330"/>
              <a:t>Amen</a:t>
            </a:r>
            <a:br>
              <a:rPr lang="en-AU" sz="2590"/>
            </a:br>
            <a:endParaRPr sz="2590"/>
          </a:p>
        </p:txBody>
      </p:sp>
      <p:pic>
        <p:nvPicPr>
          <p:cNvPr id="144" name="Google Shape;144;p20"/>
          <p:cNvPicPr preferRelativeResize="0"/>
          <p:nvPr/>
        </p:nvPicPr>
        <p:blipFill rotWithShape="1">
          <a:blip r:embed="rId4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>
            <p:ph type="title"/>
          </p:nvPr>
        </p:nvSpPr>
        <p:spPr>
          <a:xfrm>
            <a:off x="525600" y="1621137"/>
            <a:ext cx="10515600" cy="255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AU"/>
              <a:t>Why are we here ?</a:t>
            </a:r>
            <a:endParaRPr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-508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50" name="Google Shape;150;p21"/>
          <p:cNvPicPr preferRelativeResize="0"/>
          <p:nvPr/>
        </p:nvPicPr>
        <p:blipFill rotWithShape="1">
          <a:blip r:embed="rId3">
            <a:alphaModFix/>
          </a:blip>
          <a:srcRect b="27612" l="0" r="0" t="0"/>
          <a:stretch/>
        </p:blipFill>
        <p:spPr>
          <a:xfrm>
            <a:off x="10053254" y="1953294"/>
            <a:ext cx="4117070" cy="496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93" y="6007936"/>
            <a:ext cx="764308" cy="764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5">
            <a:alphaModFix amt="52999"/>
          </a:blip>
          <a:stretch>
            <a:fillRect/>
          </a:stretch>
        </p:blipFill>
        <p:spPr>
          <a:xfrm>
            <a:off x="4366925" y="1621125"/>
            <a:ext cx="5880951" cy="11128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